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303" r:id="rId5"/>
    <p:sldId id="263" r:id="rId6"/>
    <p:sldId id="291" r:id="rId7"/>
    <p:sldId id="275" r:id="rId8"/>
    <p:sldId id="292" r:id="rId9"/>
    <p:sldId id="293" r:id="rId10"/>
    <p:sldId id="294" r:id="rId11"/>
    <p:sldId id="276" r:id="rId12"/>
    <p:sldId id="295" r:id="rId13"/>
    <p:sldId id="278" r:id="rId14"/>
    <p:sldId id="296" r:id="rId15"/>
    <p:sldId id="279" r:id="rId16"/>
    <p:sldId id="280" r:id="rId17"/>
    <p:sldId id="304" r:id="rId18"/>
    <p:sldId id="282" r:id="rId19"/>
    <p:sldId id="297" r:id="rId20"/>
    <p:sldId id="283" r:id="rId21"/>
    <p:sldId id="305" r:id="rId22"/>
    <p:sldId id="306" r:id="rId23"/>
    <p:sldId id="284" r:id="rId24"/>
    <p:sldId id="298" r:id="rId25"/>
    <p:sldId id="299" r:id="rId26"/>
    <p:sldId id="300" r:id="rId27"/>
    <p:sldId id="285" r:id="rId28"/>
    <p:sldId id="301" r:id="rId29"/>
    <p:sldId id="286" r:id="rId30"/>
    <p:sldId id="302" r:id="rId31"/>
    <p:sldId id="287" r:id="rId32"/>
    <p:sldId id="26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610E81-5D31-4098-A8D8-9FA80C1EF2FF}"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F462-1FE9-408D-90D9-9172DE294263}" type="slidenum">
              <a:rPr lang="en-US" smtClean="0"/>
              <a:t>‹#›</a:t>
            </a:fld>
            <a:endParaRPr lang="en-US"/>
          </a:p>
        </p:txBody>
      </p:sp>
    </p:spTree>
    <p:extLst>
      <p:ext uri="{BB962C8B-B14F-4D97-AF65-F5344CB8AC3E}">
        <p14:creationId xmlns:p14="http://schemas.microsoft.com/office/powerpoint/2010/main" val="130490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10E81-5D31-4098-A8D8-9FA80C1EF2FF}"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F462-1FE9-408D-90D9-9172DE294263}" type="slidenum">
              <a:rPr lang="en-US" smtClean="0"/>
              <a:t>‹#›</a:t>
            </a:fld>
            <a:endParaRPr lang="en-US"/>
          </a:p>
        </p:txBody>
      </p:sp>
    </p:spTree>
    <p:extLst>
      <p:ext uri="{BB962C8B-B14F-4D97-AF65-F5344CB8AC3E}">
        <p14:creationId xmlns:p14="http://schemas.microsoft.com/office/powerpoint/2010/main" val="300145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10E81-5D31-4098-A8D8-9FA80C1EF2FF}"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F462-1FE9-408D-90D9-9172DE294263}" type="slidenum">
              <a:rPr lang="en-US" smtClean="0"/>
              <a:t>‹#›</a:t>
            </a:fld>
            <a:endParaRPr lang="en-US"/>
          </a:p>
        </p:txBody>
      </p:sp>
    </p:spTree>
    <p:extLst>
      <p:ext uri="{BB962C8B-B14F-4D97-AF65-F5344CB8AC3E}">
        <p14:creationId xmlns:p14="http://schemas.microsoft.com/office/powerpoint/2010/main" val="116347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10E81-5D31-4098-A8D8-9FA80C1EF2FF}"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F462-1FE9-408D-90D9-9172DE294263}" type="slidenum">
              <a:rPr lang="en-US" smtClean="0"/>
              <a:t>‹#›</a:t>
            </a:fld>
            <a:endParaRPr lang="en-US"/>
          </a:p>
        </p:txBody>
      </p:sp>
    </p:spTree>
    <p:extLst>
      <p:ext uri="{BB962C8B-B14F-4D97-AF65-F5344CB8AC3E}">
        <p14:creationId xmlns:p14="http://schemas.microsoft.com/office/powerpoint/2010/main" val="270965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10E81-5D31-4098-A8D8-9FA80C1EF2FF}"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F462-1FE9-408D-90D9-9172DE294263}" type="slidenum">
              <a:rPr lang="en-US" smtClean="0"/>
              <a:t>‹#›</a:t>
            </a:fld>
            <a:endParaRPr lang="en-US"/>
          </a:p>
        </p:txBody>
      </p:sp>
    </p:spTree>
    <p:extLst>
      <p:ext uri="{BB962C8B-B14F-4D97-AF65-F5344CB8AC3E}">
        <p14:creationId xmlns:p14="http://schemas.microsoft.com/office/powerpoint/2010/main" val="3403186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610E81-5D31-4098-A8D8-9FA80C1EF2FF}"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4F462-1FE9-408D-90D9-9172DE294263}" type="slidenum">
              <a:rPr lang="en-US" smtClean="0"/>
              <a:t>‹#›</a:t>
            </a:fld>
            <a:endParaRPr lang="en-US"/>
          </a:p>
        </p:txBody>
      </p:sp>
    </p:spTree>
    <p:extLst>
      <p:ext uri="{BB962C8B-B14F-4D97-AF65-F5344CB8AC3E}">
        <p14:creationId xmlns:p14="http://schemas.microsoft.com/office/powerpoint/2010/main" val="88566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610E81-5D31-4098-A8D8-9FA80C1EF2FF}" type="datetimeFigureOut">
              <a:rPr lang="en-US" smtClean="0"/>
              <a:t>5/23/2018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4F462-1FE9-408D-90D9-9172DE294263}" type="slidenum">
              <a:rPr lang="en-US" smtClean="0"/>
              <a:t>‹#›</a:t>
            </a:fld>
            <a:endParaRPr lang="en-US"/>
          </a:p>
        </p:txBody>
      </p:sp>
    </p:spTree>
    <p:extLst>
      <p:ext uri="{BB962C8B-B14F-4D97-AF65-F5344CB8AC3E}">
        <p14:creationId xmlns:p14="http://schemas.microsoft.com/office/powerpoint/2010/main" val="376933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610E81-5D31-4098-A8D8-9FA80C1EF2FF}" type="datetimeFigureOut">
              <a:rPr lang="en-US" smtClean="0"/>
              <a:t>5/23/2018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4F462-1FE9-408D-90D9-9172DE294263}" type="slidenum">
              <a:rPr lang="en-US" smtClean="0"/>
              <a:t>‹#›</a:t>
            </a:fld>
            <a:endParaRPr lang="en-US"/>
          </a:p>
        </p:txBody>
      </p:sp>
    </p:spTree>
    <p:extLst>
      <p:ext uri="{BB962C8B-B14F-4D97-AF65-F5344CB8AC3E}">
        <p14:creationId xmlns:p14="http://schemas.microsoft.com/office/powerpoint/2010/main" val="229455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10E81-5D31-4098-A8D8-9FA80C1EF2FF}" type="datetimeFigureOut">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4F462-1FE9-408D-90D9-9172DE294263}" type="slidenum">
              <a:rPr lang="en-US" smtClean="0"/>
              <a:t>‹#›</a:t>
            </a:fld>
            <a:endParaRPr lang="en-US"/>
          </a:p>
        </p:txBody>
      </p:sp>
    </p:spTree>
    <p:extLst>
      <p:ext uri="{BB962C8B-B14F-4D97-AF65-F5344CB8AC3E}">
        <p14:creationId xmlns:p14="http://schemas.microsoft.com/office/powerpoint/2010/main" val="237857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10E81-5D31-4098-A8D8-9FA80C1EF2FF}"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4F462-1FE9-408D-90D9-9172DE294263}" type="slidenum">
              <a:rPr lang="en-US" smtClean="0"/>
              <a:t>‹#›</a:t>
            </a:fld>
            <a:endParaRPr lang="en-US"/>
          </a:p>
        </p:txBody>
      </p:sp>
    </p:spTree>
    <p:extLst>
      <p:ext uri="{BB962C8B-B14F-4D97-AF65-F5344CB8AC3E}">
        <p14:creationId xmlns:p14="http://schemas.microsoft.com/office/powerpoint/2010/main" val="118931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10E81-5D31-4098-A8D8-9FA80C1EF2FF}"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4F462-1FE9-408D-90D9-9172DE294263}" type="slidenum">
              <a:rPr lang="en-US" smtClean="0"/>
              <a:t>‹#›</a:t>
            </a:fld>
            <a:endParaRPr lang="en-US"/>
          </a:p>
        </p:txBody>
      </p:sp>
    </p:spTree>
    <p:extLst>
      <p:ext uri="{BB962C8B-B14F-4D97-AF65-F5344CB8AC3E}">
        <p14:creationId xmlns:p14="http://schemas.microsoft.com/office/powerpoint/2010/main" val="136136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10E81-5D31-4098-A8D8-9FA80C1EF2FF}" type="datetimeFigureOut">
              <a:rPr lang="en-US" smtClean="0"/>
              <a:t>5/23/2018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4F462-1FE9-408D-90D9-9172DE294263}" type="slidenum">
              <a:rPr lang="en-US" smtClean="0"/>
              <a:t>‹#›</a:t>
            </a:fld>
            <a:endParaRPr lang="en-US"/>
          </a:p>
        </p:txBody>
      </p:sp>
    </p:spTree>
    <p:extLst>
      <p:ext uri="{BB962C8B-B14F-4D97-AF65-F5344CB8AC3E}">
        <p14:creationId xmlns:p14="http://schemas.microsoft.com/office/powerpoint/2010/main" val="3317632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27961"/>
          <a:stretch/>
        </p:blipFill>
        <p:spPr>
          <a:xfrm>
            <a:off x="3448493" y="4349233"/>
            <a:ext cx="8736419" cy="2508767"/>
          </a:xfrm>
          <a:prstGeom prst="rect">
            <a:avLst/>
          </a:prstGeom>
        </p:spPr>
      </p:pic>
      <p:sp>
        <p:nvSpPr>
          <p:cNvPr id="7" name="Rectangle 6"/>
          <p:cNvSpPr/>
          <p:nvPr/>
        </p:nvSpPr>
        <p:spPr>
          <a:xfrm>
            <a:off x="0" y="2059460"/>
            <a:ext cx="12192000" cy="27555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p:nvPr>
        </p:nvSpPr>
        <p:spPr>
          <a:xfrm>
            <a:off x="1524000" y="1649585"/>
            <a:ext cx="9144000" cy="2387600"/>
          </a:xfrm>
        </p:spPr>
        <p:txBody>
          <a:bodyPr/>
          <a:lstStyle/>
          <a:p>
            <a:r>
              <a:rPr lang="en-US" b="1" dirty="0" smtClean="0">
                <a:solidFill>
                  <a:schemeClr val="bg1"/>
                </a:solidFill>
              </a:rPr>
              <a:t>Mental Health in the Correctional System</a:t>
            </a:r>
            <a:endParaRPr lang="en-US" b="1" dirty="0">
              <a:solidFill>
                <a:schemeClr val="bg1"/>
              </a:solidFill>
            </a:endParaRPr>
          </a:p>
        </p:txBody>
      </p:sp>
      <p:sp>
        <p:nvSpPr>
          <p:cNvPr id="9" name="Subtitle 2"/>
          <p:cNvSpPr>
            <a:spLocks noGrp="1"/>
          </p:cNvSpPr>
          <p:nvPr>
            <p:ph type="subTitle" idx="1"/>
          </p:nvPr>
        </p:nvSpPr>
        <p:spPr>
          <a:xfrm>
            <a:off x="1524000" y="4129260"/>
            <a:ext cx="9144000" cy="1655762"/>
          </a:xfrm>
        </p:spPr>
        <p:txBody>
          <a:bodyPr/>
          <a:lstStyle/>
          <a:p>
            <a:r>
              <a:rPr lang="en-US" dirty="0" smtClean="0"/>
              <a:t>Making Choices for Safety and Well-Being</a:t>
            </a:r>
            <a:endParaRPr lang="en-US" dirty="0"/>
          </a:p>
        </p:txBody>
      </p:sp>
    </p:spTree>
    <p:extLst>
      <p:ext uri="{BB962C8B-B14F-4D97-AF65-F5344CB8AC3E}">
        <p14:creationId xmlns:p14="http://schemas.microsoft.com/office/powerpoint/2010/main" val="153714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9861"/>
            <a:ext cx="12192000" cy="2755557"/>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2336" y="803576"/>
            <a:ext cx="10515600" cy="2852737"/>
          </a:xfrm>
        </p:spPr>
        <p:txBody>
          <a:bodyPr/>
          <a:lstStyle/>
          <a:p>
            <a:r>
              <a:rPr lang="en-US" b="1" dirty="0" smtClean="0">
                <a:solidFill>
                  <a:schemeClr val="bg1"/>
                </a:solidFill>
              </a:rPr>
              <a:t>Criminalization of Mental Illness and Poverty</a:t>
            </a:r>
            <a:endParaRPr lang="en-US" b="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0572" y="3165388"/>
            <a:ext cx="3211733" cy="3211733"/>
          </a:xfrm>
          <a:prstGeom prst="rect">
            <a:avLst/>
          </a:prstGeom>
        </p:spPr>
      </p:pic>
    </p:spTree>
    <p:extLst>
      <p:ext uri="{BB962C8B-B14F-4D97-AF65-F5344CB8AC3E}">
        <p14:creationId xmlns:p14="http://schemas.microsoft.com/office/powerpoint/2010/main" val="51872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449861"/>
            <a:ext cx="12192000" cy="2755557"/>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3199" y="2164857"/>
            <a:ext cx="10515600" cy="1325563"/>
          </a:xfrm>
        </p:spPr>
        <p:txBody>
          <a:bodyPr>
            <a:normAutofit/>
          </a:bodyPr>
          <a:lstStyle/>
          <a:p>
            <a:r>
              <a:rPr lang="en-US" sz="4800" b="1" dirty="0" smtClean="0">
                <a:solidFill>
                  <a:schemeClr val="bg1"/>
                </a:solidFill>
              </a:rPr>
              <a:t>Criminalization of Drug Addiction</a:t>
            </a:r>
            <a:endParaRPr lang="en-US" sz="4800" b="1"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186" y="4340355"/>
            <a:ext cx="2273813" cy="229514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1557" y="316866"/>
            <a:ext cx="777242" cy="41971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141" y="4782316"/>
            <a:ext cx="880874" cy="185318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5512" y="4709164"/>
            <a:ext cx="2828550" cy="1926340"/>
          </a:xfrm>
          <a:prstGeom prst="rect">
            <a:avLst/>
          </a:prstGeom>
        </p:spPr>
      </p:pic>
    </p:spTree>
    <p:extLst>
      <p:ext uri="{BB962C8B-B14F-4D97-AF65-F5344CB8AC3E}">
        <p14:creationId xmlns:p14="http://schemas.microsoft.com/office/powerpoint/2010/main" val="1221093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41403"/>
            <a:ext cx="12192000" cy="27555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5120" y="1576084"/>
            <a:ext cx="10515600" cy="1325563"/>
          </a:xfrm>
        </p:spPr>
        <p:txBody>
          <a:bodyPr>
            <a:normAutofit/>
          </a:bodyPr>
          <a:lstStyle/>
          <a:p>
            <a:r>
              <a:rPr lang="en-US" sz="4800" b="1" dirty="0" smtClean="0">
                <a:solidFill>
                  <a:schemeClr val="bg1"/>
                </a:solidFill>
              </a:rPr>
              <a:t>Criminalization of Homelessness</a:t>
            </a:r>
            <a:endParaRPr lang="en-US" sz="4800" b="1"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1568" y="1433384"/>
            <a:ext cx="3155313" cy="156523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2805" y="3258487"/>
            <a:ext cx="2980574" cy="311495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552" y="3258487"/>
            <a:ext cx="3101180" cy="3026453"/>
          </a:xfrm>
          <a:prstGeom prst="rect">
            <a:avLst/>
          </a:prstGeom>
        </p:spPr>
      </p:pic>
    </p:spTree>
    <p:extLst>
      <p:ext uri="{BB962C8B-B14F-4D97-AF65-F5344CB8AC3E}">
        <p14:creationId xmlns:p14="http://schemas.microsoft.com/office/powerpoint/2010/main" val="1103978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41403"/>
            <a:ext cx="12192000" cy="27555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18902">
            <a:off x="6540844" y="3073379"/>
            <a:ext cx="4712043" cy="2855273"/>
          </a:xfrm>
          <a:prstGeom prst="rect">
            <a:avLst/>
          </a:prstGeom>
        </p:spPr>
      </p:pic>
      <p:sp>
        <p:nvSpPr>
          <p:cNvPr id="7" name="Title 1"/>
          <p:cNvSpPr>
            <a:spLocks noGrp="1"/>
          </p:cNvSpPr>
          <p:nvPr>
            <p:ph type="title"/>
          </p:nvPr>
        </p:nvSpPr>
        <p:spPr>
          <a:xfrm>
            <a:off x="689919" y="1394854"/>
            <a:ext cx="10515600" cy="1325563"/>
          </a:xfrm>
        </p:spPr>
        <p:txBody>
          <a:bodyPr>
            <a:normAutofit/>
          </a:bodyPr>
          <a:lstStyle/>
          <a:p>
            <a:r>
              <a:rPr lang="en-US" sz="6600" b="1" dirty="0" smtClean="0">
                <a:solidFill>
                  <a:schemeClr val="bg1"/>
                </a:solidFill>
              </a:rPr>
              <a:t>What have you seen?</a:t>
            </a:r>
            <a:endParaRPr lang="en-US" sz="6600" b="1" dirty="0">
              <a:solidFill>
                <a:schemeClr val="bg1"/>
              </a:solidFill>
            </a:endParaRPr>
          </a:p>
        </p:txBody>
      </p:sp>
    </p:spTree>
    <p:extLst>
      <p:ext uri="{BB962C8B-B14F-4D97-AF65-F5344CB8AC3E}">
        <p14:creationId xmlns:p14="http://schemas.microsoft.com/office/powerpoint/2010/main" val="2899316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39113"/>
            <a:ext cx="12192000" cy="2755557"/>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1763" y="309303"/>
            <a:ext cx="10515600" cy="2852737"/>
          </a:xfrm>
        </p:spPr>
        <p:txBody>
          <a:bodyPr/>
          <a:lstStyle/>
          <a:p>
            <a:r>
              <a:rPr lang="en-US" b="1" dirty="0" smtClean="0">
                <a:solidFill>
                  <a:schemeClr val="bg1"/>
                </a:solidFill>
              </a:rPr>
              <a:t>Connections Between Identity and Incarceration</a:t>
            </a:r>
            <a:endParaRPr lang="en-US" b="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2591" y="4021097"/>
            <a:ext cx="2432309" cy="243230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7890" y="4021096"/>
            <a:ext cx="2432309" cy="2432309"/>
          </a:xfrm>
          <a:prstGeom prst="rect">
            <a:avLst/>
          </a:prstGeom>
        </p:spPr>
      </p:pic>
    </p:spTree>
    <p:extLst>
      <p:ext uri="{BB962C8B-B14F-4D97-AF65-F5344CB8AC3E}">
        <p14:creationId xmlns:p14="http://schemas.microsoft.com/office/powerpoint/2010/main" val="2858792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2657"/>
            <a:ext cx="12192000" cy="42779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67417"/>
            <a:ext cx="10515600" cy="1325563"/>
          </a:xfrm>
        </p:spPr>
        <p:txBody>
          <a:bodyPr/>
          <a:lstStyle/>
          <a:p>
            <a:r>
              <a:rPr lang="en-US" b="1" dirty="0" smtClean="0"/>
              <a:t>Targeting Poor and Minority </a:t>
            </a:r>
            <a:r>
              <a:rPr lang="en-US" b="1" dirty="0"/>
              <a:t>P</a:t>
            </a:r>
            <a:r>
              <a:rPr lang="en-US" b="1" dirty="0" smtClean="0"/>
              <a:t>eople</a:t>
            </a:r>
            <a:endParaRPr lang="en-US" b="1" dirty="0"/>
          </a:p>
        </p:txBody>
      </p:sp>
      <p:sp>
        <p:nvSpPr>
          <p:cNvPr id="3" name="Content Placeholder 2"/>
          <p:cNvSpPr>
            <a:spLocks noGrp="1"/>
          </p:cNvSpPr>
          <p:nvPr>
            <p:ph idx="1"/>
          </p:nvPr>
        </p:nvSpPr>
        <p:spPr/>
        <p:txBody>
          <a:bodyPr/>
          <a:lstStyle/>
          <a:p>
            <a:r>
              <a:rPr lang="en-US" sz="3600" dirty="0" smtClean="0">
                <a:solidFill>
                  <a:schemeClr val="bg1"/>
                </a:solidFill>
              </a:rPr>
              <a:t>African Americans 4 times more likely to be searched than Whites</a:t>
            </a:r>
          </a:p>
          <a:p>
            <a:r>
              <a:rPr lang="en-US" sz="3600" dirty="0" smtClean="0">
                <a:solidFill>
                  <a:schemeClr val="bg1"/>
                </a:solidFill>
              </a:rPr>
              <a:t>Begins very young</a:t>
            </a:r>
          </a:p>
          <a:p>
            <a:r>
              <a:rPr lang="en-US" sz="3600" dirty="0" smtClean="0">
                <a:solidFill>
                  <a:schemeClr val="bg1"/>
                </a:solidFill>
              </a:rPr>
              <a:t>The “school-to-prison pipeline”</a:t>
            </a:r>
          </a:p>
          <a:p>
            <a:r>
              <a:rPr lang="en-US" sz="3600" dirty="0" smtClean="0">
                <a:solidFill>
                  <a:schemeClr val="bg1"/>
                </a:solidFill>
              </a:rPr>
              <a:t>Inability to pay fines</a:t>
            </a:r>
          </a:p>
          <a:p>
            <a:r>
              <a:rPr lang="en-US" sz="3600" dirty="0" smtClean="0">
                <a:solidFill>
                  <a:schemeClr val="bg1"/>
                </a:solidFill>
              </a:rPr>
              <a:t>Inability to appear in court</a:t>
            </a:r>
          </a:p>
          <a:p>
            <a:endParaRPr lang="en-US" dirty="0"/>
          </a:p>
        </p:txBody>
      </p:sp>
    </p:spTree>
    <p:extLst>
      <p:ext uri="{BB962C8B-B14F-4D97-AF65-F5344CB8AC3E}">
        <p14:creationId xmlns:p14="http://schemas.microsoft.com/office/powerpoint/2010/main" val="2904249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2657"/>
            <a:ext cx="12192000" cy="5435343"/>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08606"/>
            <a:ext cx="10515600" cy="1325563"/>
          </a:xfrm>
        </p:spPr>
        <p:txBody>
          <a:bodyPr>
            <a:normAutofit/>
          </a:bodyPr>
          <a:lstStyle/>
          <a:p>
            <a:r>
              <a:rPr lang="en-US" sz="4800" b="1" dirty="0" smtClean="0"/>
              <a:t>Consequences of Conviction</a:t>
            </a:r>
            <a:endParaRPr lang="en-US" sz="4800" b="1" dirty="0"/>
          </a:p>
        </p:txBody>
      </p:sp>
      <p:sp>
        <p:nvSpPr>
          <p:cNvPr id="3" name="Content Placeholder 2"/>
          <p:cNvSpPr>
            <a:spLocks noGrp="1"/>
          </p:cNvSpPr>
          <p:nvPr>
            <p:ph idx="1"/>
          </p:nvPr>
        </p:nvSpPr>
        <p:spPr>
          <a:xfrm>
            <a:off x="838200" y="1759721"/>
            <a:ext cx="10515600" cy="4351338"/>
          </a:xfrm>
        </p:spPr>
        <p:txBody>
          <a:bodyPr>
            <a:noAutofit/>
          </a:bodyPr>
          <a:lstStyle/>
          <a:p>
            <a:pPr marL="0" indent="0">
              <a:buNone/>
            </a:pPr>
            <a:r>
              <a:rPr lang="en-US" sz="3600" dirty="0" smtClean="0">
                <a:solidFill>
                  <a:schemeClr val="bg1"/>
                </a:solidFill>
              </a:rPr>
              <a:t>Increased barriers to:</a:t>
            </a:r>
          </a:p>
          <a:p>
            <a:r>
              <a:rPr lang="en-US" sz="3600" dirty="0" smtClean="0">
                <a:solidFill>
                  <a:schemeClr val="bg1"/>
                </a:solidFill>
              </a:rPr>
              <a:t>Employment</a:t>
            </a:r>
          </a:p>
          <a:p>
            <a:r>
              <a:rPr lang="en-US" sz="3600" dirty="0" smtClean="0">
                <a:solidFill>
                  <a:schemeClr val="bg1"/>
                </a:solidFill>
              </a:rPr>
              <a:t>Mental health services</a:t>
            </a:r>
          </a:p>
          <a:p>
            <a:r>
              <a:rPr lang="en-US" sz="3600" dirty="0" smtClean="0">
                <a:solidFill>
                  <a:schemeClr val="bg1"/>
                </a:solidFill>
              </a:rPr>
              <a:t>Housing</a:t>
            </a:r>
          </a:p>
          <a:p>
            <a:r>
              <a:rPr lang="en-US" sz="3600" dirty="0" smtClean="0">
                <a:solidFill>
                  <a:schemeClr val="bg1"/>
                </a:solidFill>
              </a:rPr>
              <a:t>Childcare</a:t>
            </a:r>
          </a:p>
          <a:p>
            <a:r>
              <a:rPr lang="en-US" sz="3600" dirty="0" smtClean="0">
                <a:solidFill>
                  <a:schemeClr val="bg1"/>
                </a:solidFill>
              </a:rPr>
              <a:t>Food assistance</a:t>
            </a:r>
          </a:p>
          <a:p>
            <a:r>
              <a:rPr lang="en-US" sz="3600" dirty="0" smtClean="0">
                <a:solidFill>
                  <a:schemeClr val="bg1"/>
                </a:solidFill>
              </a:rPr>
              <a:t>Economic services</a:t>
            </a:r>
          </a:p>
          <a:p>
            <a:r>
              <a:rPr lang="en-US" sz="3600" dirty="0" smtClean="0">
                <a:solidFill>
                  <a:schemeClr val="bg1"/>
                </a:solidFill>
              </a:rPr>
              <a:t>Transportation</a:t>
            </a:r>
            <a:endParaRPr lang="en-US" sz="36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1589" y="2437552"/>
            <a:ext cx="3589325" cy="3405551"/>
          </a:xfrm>
          <a:prstGeom prst="rect">
            <a:avLst/>
          </a:prstGeom>
        </p:spPr>
      </p:pic>
    </p:spTree>
    <p:extLst>
      <p:ext uri="{BB962C8B-B14F-4D97-AF65-F5344CB8AC3E}">
        <p14:creationId xmlns:p14="http://schemas.microsoft.com/office/powerpoint/2010/main" val="1955748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22657"/>
            <a:ext cx="12192000" cy="5435343"/>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Federal Law Disqualifies Them for Benefits</a:t>
            </a:r>
            <a:endParaRPr lang="en-US" b="1" dirty="0"/>
          </a:p>
        </p:txBody>
      </p:sp>
      <p:sp>
        <p:nvSpPr>
          <p:cNvPr id="3" name="Content Placeholder 2"/>
          <p:cNvSpPr>
            <a:spLocks noGrp="1"/>
          </p:cNvSpPr>
          <p:nvPr>
            <p:ph idx="1"/>
          </p:nvPr>
        </p:nvSpPr>
        <p:spPr/>
        <p:txBody>
          <a:bodyPr/>
          <a:lstStyle/>
          <a:p>
            <a:pPr marL="0" indent="0">
              <a:buNone/>
            </a:pPr>
            <a:r>
              <a:rPr lang="en-US" sz="3600" dirty="0" smtClean="0">
                <a:solidFill>
                  <a:schemeClr val="bg1"/>
                </a:solidFill>
              </a:rPr>
              <a:t>Forbidden:</a:t>
            </a:r>
          </a:p>
          <a:p>
            <a:r>
              <a:rPr lang="en-US" sz="3600" dirty="0" smtClean="0">
                <a:solidFill>
                  <a:schemeClr val="bg1"/>
                </a:solidFill>
              </a:rPr>
              <a:t>Temporary Aid to Needy Families (TANF)</a:t>
            </a:r>
          </a:p>
          <a:p>
            <a:r>
              <a:rPr lang="en-US" sz="3600" dirty="0" smtClean="0">
                <a:solidFill>
                  <a:schemeClr val="bg1"/>
                </a:solidFill>
              </a:rPr>
              <a:t>The Supplemental Nutrition Assistance Program (SNAP)</a:t>
            </a:r>
          </a:p>
          <a:p>
            <a:r>
              <a:rPr lang="en-US" sz="3600" dirty="0" smtClean="0">
                <a:solidFill>
                  <a:schemeClr val="bg1"/>
                </a:solidFill>
              </a:rPr>
              <a:t>Supplemental Security Income</a:t>
            </a:r>
          </a:p>
          <a:p>
            <a:pPr marL="0"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5676" y="3678839"/>
            <a:ext cx="2910016" cy="2910016"/>
          </a:xfrm>
          <a:prstGeom prst="rect">
            <a:avLst/>
          </a:prstGeom>
        </p:spPr>
      </p:pic>
    </p:spTree>
    <p:extLst>
      <p:ext uri="{BB962C8B-B14F-4D97-AF65-F5344CB8AC3E}">
        <p14:creationId xmlns:p14="http://schemas.microsoft.com/office/powerpoint/2010/main" val="2816390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83105"/>
            <a:ext cx="12192000" cy="25886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6395" y="93274"/>
            <a:ext cx="10515600" cy="1325563"/>
          </a:xfrm>
        </p:spPr>
        <p:txBody>
          <a:bodyPr>
            <a:normAutofit/>
          </a:bodyPr>
          <a:lstStyle/>
          <a:p>
            <a:r>
              <a:rPr lang="en-US" sz="4800" b="1" dirty="0" smtClean="0"/>
              <a:t>Complex Histories</a:t>
            </a:r>
            <a:endParaRPr lang="en-US" sz="4800" b="1" dirty="0"/>
          </a:p>
        </p:txBody>
      </p:sp>
      <p:sp>
        <p:nvSpPr>
          <p:cNvPr id="3" name="Content Placeholder 2"/>
          <p:cNvSpPr>
            <a:spLocks noGrp="1"/>
          </p:cNvSpPr>
          <p:nvPr>
            <p:ph idx="1"/>
          </p:nvPr>
        </p:nvSpPr>
        <p:spPr>
          <a:xfrm>
            <a:off x="706395" y="1690688"/>
            <a:ext cx="10515600" cy="4351338"/>
          </a:xfrm>
        </p:spPr>
        <p:txBody>
          <a:bodyPr>
            <a:normAutofit/>
          </a:bodyPr>
          <a:lstStyle/>
          <a:p>
            <a:pPr marL="0" indent="0">
              <a:buNone/>
            </a:pPr>
            <a:r>
              <a:rPr lang="en-US" sz="3600" dirty="0" smtClean="0">
                <a:solidFill>
                  <a:schemeClr val="bg1"/>
                </a:solidFill>
              </a:rPr>
              <a:t>Past trauma</a:t>
            </a:r>
          </a:p>
          <a:p>
            <a:pPr marL="0" indent="0">
              <a:buNone/>
            </a:pPr>
            <a:r>
              <a:rPr lang="en-US" sz="3600" dirty="0" smtClean="0">
                <a:solidFill>
                  <a:schemeClr val="bg1"/>
                </a:solidFill>
              </a:rPr>
              <a:t>Adversity</a:t>
            </a:r>
          </a:p>
          <a:p>
            <a:pPr marL="0" indent="0">
              <a:buNone/>
            </a:pPr>
            <a:r>
              <a:rPr lang="en-US" sz="3600" dirty="0" smtClean="0">
                <a:solidFill>
                  <a:schemeClr val="bg1"/>
                </a:solidFill>
              </a:rPr>
              <a:t>Mental illness</a:t>
            </a:r>
            <a:endParaRPr lang="en-US" sz="36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4606396"/>
            <a:ext cx="10058400" cy="1201774"/>
          </a:xfrm>
          <a:prstGeom prst="rect">
            <a:avLst/>
          </a:prstGeom>
        </p:spPr>
      </p:pic>
    </p:spTree>
    <p:extLst>
      <p:ext uri="{BB962C8B-B14F-4D97-AF65-F5344CB8AC3E}">
        <p14:creationId xmlns:p14="http://schemas.microsoft.com/office/powerpoint/2010/main" val="1511241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09738"/>
            <a:ext cx="12192000" cy="5148262"/>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8800" b="1" dirty="0" smtClean="0">
                <a:solidFill>
                  <a:schemeClr val="bg1"/>
                </a:solidFill>
              </a:rPr>
              <a:t>Staying Free</a:t>
            </a:r>
            <a:endParaRPr lang="en-US" sz="8800" b="1" dirty="0">
              <a:solidFill>
                <a:schemeClr val="bg1"/>
              </a:solidFill>
            </a:endParaRPr>
          </a:p>
        </p:txBody>
      </p:sp>
      <p:sp>
        <p:nvSpPr>
          <p:cNvPr id="3" name="Text Placeholder 2"/>
          <p:cNvSpPr>
            <a:spLocks noGrp="1"/>
          </p:cNvSpPr>
          <p:nvPr>
            <p:ph type="body" idx="1"/>
          </p:nvPr>
        </p:nvSpPr>
        <p:spPr/>
        <p:txBody>
          <a:bodyPr>
            <a:normAutofit/>
          </a:bodyPr>
          <a:lstStyle/>
          <a:p>
            <a:r>
              <a:rPr lang="en-US" sz="4400" dirty="0" smtClean="0">
                <a:solidFill>
                  <a:schemeClr val="bg1"/>
                </a:solidFill>
              </a:rPr>
              <a:t>Activity</a:t>
            </a:r>
            <a:endParaRPr lang="en-US" sz="4400" dirty="0">
              <a:solidFill>
                <a:schemeClr val="bg1"/>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789" t="-25647" r="-5336"/>
          <a:stretch/>
        </p:blipFill>
        <p:spPr>
          <a:xfrm rot="164101">
            <a:off x="5904371" y="-38139"/>
            <a:ext cx="6032126" cy="3963967"/>
          </a:xfrm>
          <a:prstGeom prst="ellipse">
            <a:avLst/>
          </a:prstGeom>
        </p:spPr>
      </p:pic>
    </p:spTree>
    <p:extLst>
      <p:ext uri="{BB962C8B-B14F-4D97-AF65-F5344CB8AC3E}">
        <p14:creationId xmlns:p14="http://schemas.microsoft.com/office/powerpoint/2010/main" val="413589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89904"/>
            <a:ext cx="12192000" cy="2755557"/>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80029"/>
            <a:ext cx="9144000" cy="2387600"/>
          </a:xfrm>
        </p:spPr>
        <p:txBody>
          <a:bodyPr/>
          <a:lstStyle/>
          <a:p>
            <a:r>
              <a:rPr lang="en-US" b="1" dirty="0" smtClean="0">
                <a:solidFill>
                  <a:schemeClr val="bg1"/>
                </a:solidFill>
              </a:rPr>
              <a:t>De-Institutionalization &amp; Criminalization</a:t>
            </a:r>
            <a:endParaRPr lang="en-US" b="1" dirty="0">
              <a:solidFill>
                <a:schemeClr val="bg1"/>
              </a:solidFill>
            </a:endParaRPr>
          </a:p>
        </p:txBody>
      </p:sp>
      <p:sp>
        <p:nvSpPr>
          <p:cNvPr id="3" name="Subtitle 2"/>
          <p:cNvSpPr>
            <a:spLocks noGrp="1"/>
          </p:cNvSpPr>
          <p:nvPr>
            <p:ph type="subTitle" idx="1"/>
          </p:nvPr>
        </p:nvSpPr>
        <p:spPr>
          <a:xfrm>
            <a:off x="1524000" y="3659704"/>
            <a:ext cx="9144000" cy="1655762"/>
          </a:xfrm>
        </p:spPr>
        <p:txBody>
          <a:bodyPr/>
          <a:lstStyle/>
          <a:p>
            <a:r>
              <a:rPr lang="en-US" dirty="0" smtClean="0">
                <a:solidFill>
                  <a:schemeClr val="bg1"/>
                </a:solidFill>
              </a:rPr>
              <a:t>Module 3</a:t>
            </a:r>
            <a:endParaRPr lang="en-US" dirty="0">
              <a:solidFill>
                <a:schemeClr val="bg1"/>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27961"/>
          <a:stretch/>
        </p:blipFill>
        <p:spPr>
          <a:xfrm>
            <a:off x="3448493" y="4349233"/>
            <a:ext cx="8736419" cy="2508767"/>
          </a:xfrm>
          <a:prstGeom prst="rect">
            <a:avLst/>
          </a:prstGeom>
        </p:spPr>
      </p:pic>
    </p:spTree>
    <p:extLst>
      <p:ext uri="{BB962C8B-B14F-4D97-AF65-F5344CB8AC3E}">
        <p14:creationId xmlns:p14="http://schemas.microsoft.com/office/powerpoint/2010/main" val="4080184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15762"/>
            <a:ext cx="12192000" cy="5342238"/>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90199"/>
            <a:ext cx="10515600" cy="1325563"/>
          </a:xfrm>
        </p:spPr>
        <p:txBody>
          <a:bodyPr>
            <a:normAutofit/>
          </a:bodyPr>
          <a:lstStyle/>
          <a:p>
            <a:r>
              <a:rPr lang="en-US" sz="5400" b="1" dirty="0" smtClean="0"/>
              <a:t>Activity Instructions</a:t>
            </a:r>
            <a:endParaRPr lang="en-US" sz="5400" b="1" dirty="0"/>
          </a:p>
        </p:txBody>
      </p:sp>
      <p:sp>
        <p:nvSpPr>
          <p:cNvPr id="3" name="Content Placeholder 2"/>
          <p:cNvSpPr>
            <a:spLocks noGrp="1"/>
          </p:cNvSpPr>
          <p:nvPr>
            <p:ph idx="1"/>
          </p:nvPr>
        </p:nvSpPr>
        <p:spPr>
          <a:xfrm>
            <a:off x="838200" y="1809149"/>
            <a:ext cx="10515600" cy="4351338"/>
          </a:xfrm>
        </p:spPr>
        <p:txBody>
          <a:bodyPr>
            <a:noAutofit/>
          </a:bodyPr>
          <a:lstStyle/>
          <a:p>
            <a:r>
              <a:rPr lang="en-US" sz="3600" dirty="0" smtClean="0">
                <a:solidFill>
                  <a:schemeClr val="bg1"/>
                </a:solidFill>
              </a:rPr>
              <a:t>Read your Identity Card carefully.</a:t>
            </a:r>
          </a:p>
          <a:p>
            <a:r>
              <a:rPr lang="en-US" sz="3600" dirty="0" smtClean="0">
                <a:solidFill>
                  <a:schemeClr val="bg1"/>
                </a:solidFill>
              </a:rPr>
              <a:t>Stay free of the justice system as long as possible!</a:t>
            </a:r>
          </a:p>
          <a:p>
            <a:r>
              <a:rPr lang="en-US" sz="3600" dirty="0" smtClean="0">
                <a:solidFill>
                  <a:schemeClr val="bg1"/>
                </a:solidFill>
              </a:rPr>
              <a:t>If you become justice-involved, hand over your Identity Card to the facilitator. </a:t>
            </a:r>
          </a:p>
          <a:p>
            <a:r>
              <a:rPr lang="en-US" sz="3600" dirty="0" smtClean="0">
                <a:solidFill>
                  <a:schemeClr val="bg1"/>
                </a:solidFill>
              </a:rPr>
              <a:t>Decide how your character would handle each challenge as it is read. </a:t>
            </a:r>
          </a:p>
          <a:p>
            <a:r>
              <a:rPr lang="en-US" sz="3600" dirty="0" smtClean="0">
                <a:solidFill>
                  <a:schemeClr val="bg1"/>
                </a:solidFill>
              </a:rPr>
              <a:t>Stay within the “world” of the activity by relying only on your Identity Card and not adding details. </a:t>
            </a:r>
          </a:p>
        </p:txBody>
      </p:sp>
    </p:spTree>
    <p:extLst>
      <p:ext uri="{BB962C8B-B14F-4D97-AF65-F5344CB8AC3E}">
        <p14:creationId xmlns:p14="http://schemas.microsoft.com/office/powerpoint/2010/main" val="1561177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2657"/>
            <a:ext cx="12192000" cy="4277927"/>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You Become Justice-Involved When You: </a:t>
            </a:r>
            <a:endParaRPr lang="en-US" b="1" dirty="0"/>
          </a:p>
        </p:txBody>
      </p:sp>
      <p:sp>
        <p:nvSpPr>
          <p:cNvPr id="3" name="Content Placeholder 2"/>
          <p:cNvSpPr>
            <a:spLocks noGrp="1"/>
          </p:cNvSpPr>
          <p:nvPr>
            <p:ph idx="1"/>
          </p:nvPr>
        </p:nvSpPr>
        <p:spPr/>
        <p:txBody>
          <a:bodyPr>
            <a:normAutofit/>
          </a:bodyPr>
          <a:lstStyle/>
          <a:p>
            <a:r>
              <a:rPr lang="en-US" sz="3600" dirty="0" smtClean="0">
                <a:solidFill>
                  <a:schemeClr val="bg1"/>
                </a:solidFill>
              </a:rPr>
              <a:t>Become homeless.</a:t>
            </a:r>
          </a:p>
          <a:p>
            <a:r>
              <a:rPr lang="en-US" sz="3600" dirty="0" smtClean="0">
                <a:solidFill>
                  <a:schemeClr val="bg1"/>
                </a:solidFill>
              </a:rPr>
              <a:t>Are caught with illegal drugs.</a:t>
            </a:r>
          </a:p>
          <a:p>
            <a:r>
              <a:rPr lang="en-US" sz="3600" dirty="0" smtClean="0">
                <a:solidFill>
                  <a:schemeClr val="bg1"/>
                </a:solidFill>
              </a:rPr>
              <a:t>Lose access to medication for a mental</a:t>
            </a:r>
            <a:br>
              <a:rPr lang="en-US" sz="3600" dirty="0" smtClean="0">
                <a:solidFill>
                  <a:schemeClr val="bg1"/>
                </a:solidFill>
              </a:rPr>
            </a:br>
            <a:r>
              <a:rPr lang="en-US" sz="3600" dirty="0" smtClean="0">
                <a:solidFill>
                  <a:schemeClr val="bg1"/>
                </a:solidFill>
              </a:rPr>
              <a:t>health diagnosis.</a:t>
            </a:r>
          </a:p>
          <a:p>
            <a:pPr marL="0" indent="0">
              <a:buNone/>
            </a:pPr>
            <a:endParaRPr lang="en-US" sz="3600" dirty="0">
              <a:solidFill>
                <a:schemeClr val="bg1"/>
              </a:solidFill>
            </a:endParaRPr>
          </a:p>
          <a:p>
            <a:pPr marL="0" indent="0">
              <a:buNone/>
            </a:pPr>
            <a:r>
              <a:rPr lang="en-US" sz="4000" dirty="0">
                <a:solidFill>
                  <a:schemeClr val="bg1"/>
                </a:solidFill>
              </a:rPr>
              <a:t>O</a:t>
            </a:r>
            <a:r>
              <a:rPr lang="en-US" sz="4000" dirty="0" smtClean="0">
                <a:solidFill>
                  <a:schemeClr val="bg1"/>
                </a:solidFill>
              </a:rPr>
              <a:t>ne criterion is enough!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509" y="3068595"/>
            <a:ext cx="3537491" cy="2631989"/>
          </a:xfrm>
          <a:prstGeom prst="rect">
            <a:avLst/>
          </a:prstGeom>
        </p:spPr>
      </p:pic>
    </p:spTree>
    <p:extLst>
      <p:ext uri="{BB962C8B-B14F-4D97-AF65-F5344CB8AC3E}">
        <p14:creationId xmlns:p14="http://schemas.microsoft.com/office/powerpoint/2010/main" val="2472194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15762"/>
            <a:ext cx="12192000" cy="5342238"/>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5400" b="1" dirty="0" smtClean="0"/>
              <a:t>Givens</a:t>
            </a:r>
            <a:endParaRPr lang="en-US" sz="5400" b="1"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solidFill>
                  <a:schemeClr val="bg1"/>
                </a:solidFill>
              </a:rPr>
              <a:t>These people live in your city or town so all local laws apply.</a:t>
            </a:r>
          </a:p>
          <a:p>
            <a:pPr marL="0" indent="0">
              <a:buNone/>
            </a:pPr>
            <a:endParaRPr lang="en-US" sz="3600" dirty="0" smtClean="0">
              <a:solidFill>
                <a:schemeClr val="bg1"/>
              </a:solidFill>
            </a:endParaRPr>
          </a:p>
          <a:p>
            <a:pPr marL="0" indent="0">
              <a:buNone/>
            </a:pPr>
            <a:r>
              <a:rPr lang="en-US" sz="3600" dirty="0" smtClean="0">
                <a:solidFill>
                  <a:schemeClr val="bg1"/>
                </a:solidFill>
              </a:rPr>
              <a:t>Challenges are happening sequentially, so they don’t “expire.” They remain in effect. </a:t>
            </a:r>
          </a:p>
          <a:p>
            <a:pPr marL="0" indent="0">
              <a:buNone/>
            </a:pPr>
            <a:endParaRPr lang="en-US" sz="3600" dirty="0" smtClean="0">
              <a:solidFill>
                <a:schemeClr val="bg1"/>
              </a:solidFill>
            </a:endParaRPr>
          </a:p>
          <a:p>
            <a:pPr marL="0" indent="0">
              <a:buNone/>
            </a:pPr>
            <a:r>
              <a:rPr lang="en-US" sz="3600" dirty="0" smtClean="0">
                <a:solidFill>
                  <a:schemeClr val="bg1"/>
                </a:solidFill>
              </a:rPr>
              <a:t>The local mayor recently declared a crackdown on crime and a “Clean </a:t>
            </a:r>
            <a:r>
              <a:rPr lang="en-US" sz="3600" dirty="0">
                <a:solidFill>
                  <a:schemeClr val="bg1"/>
                </a:solidFill>
              </a:rPr>
              <a:t>S</a:t>
            </a:r>
            <a:r>
              <a:rPr lang="en-US" sz="3600" dirty="0" smtClean="0">
                <a:solidFill>
                  <a:schemeClr val="bg1"/>
                </a:solidFill>
              </a:rPr>
              <a:t>treets” initiative. </a:t>
            </a:r>
          </a:p>
        </p:txBody>
      </p:sp>
    </p:spTree>
    <p:extLst>
      <p:ext uri="{BB962C8B-B14F-4D97-AF65-F5344CB8AC3E}">
        <p14:creationId xmlns:p14="http://schemas.microsoft.com/office/powerpoint/2010/main" val="2631228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37334"/>
            <a:ext cx="12192000" cy="25886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800" b="1" dirty="0" smtClean="0"/>
              <a:t>Challenge One</a:t>
            </a:r>
            <a:endParaRPr lang="en-US" sz="4800" b="1" dirty="0"/>
          </a:p>
        </p:txBody>
      </p:sp>
      <p:sp>
        <p:nvSpPr>
          <p:cNvPr id="3" name="Content Placeholder 2"/>
          <p:cNvSpPr>
            <a:spLocks noGrp="1"/>
          </p:cNvSpPr>
          <p:nvPr>
            <p:ph idx="1"/>
          </p:nvPr>
        </p:nvSpPr>
        <p:spPr>
          <a:xfrm>
            <a:off x="838200" y="1940957"/>
            <a:ext cx="10515600" cy="4351338"/>
          </a:xfrm>
        </p:spPr>
        <p:txBody>
          <a:bodyPr>
            <a:normAutofit/>
          </a:bodyPr>
          <a:lstStyle/>
          <a:p>
            <a:pPr marL="0" indent="0">
              <a:buNone/>
            </a:pPr>
            <a:r>
              <a:rPr lang="en-US" sz="3600" dirty="0" smtClean="0">
                <a:solidFill>
                  <a:schemeClr val="bg1"/>
                </a:solidFill>
              </a:rPr>
              <a:t>The local free clinic closes. There are no other local alternatives for free or low-cost care and prescription services. If you use the free clinic, you lose access to your medication. </a:t>
            </a:r>
            <a:endParaRPr lang="en-US" sz="36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442" y="3764353"/>
            <a:ext cx="2778211" cy="2778211"/>
          </a:xfrm>
          <a:prstGeom prst="rect">
            <a:avLst/>
          </a:prstGeom>
        </p:spPr>
      </p:pic>
    </p:spTree>
    <p:extLst>
      <p:ext uri="{BB962C8B-B14F-4D97-AF65-F5344CB8AC3E}">
        <p14:creationId xmlns:p14="http://schemas.microsoft.com/office/powerpoint/2010/main" val="4107332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22657"/>
            <a:ext cx="12192000" cy="4277927"/>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365125"/>
            <a:ext cx="10515600" cy="1325563"/>
          </a:xfrm>
        </p:spPr>
        <p:txBody>
          <a:bodyPr/>
          <a:lstStyle/>
          <a:p>
            <a:r>
              <a:rPr lang="en-US" b="1" dirty="0" smtClean="0"/>
              <a:t>You Become Justice Involved When You: </a:t>
            </a:r>
            <a:endParaRPr lang="en-US" b="1" dirty="0"/>
          </a:p>
        </p:txBody>
      </p:sp>
      <p:sp>
        <p:nvSpPr>
          <p:cNvPr id="8" name="Content Placeholder 2"/>
          <p:cNvSpPr>
            <a:spLocks noGrp="1"/>
          </p:cNvSpPr>
          <p:nvPr>
            <p:ph idx="1"/>
          </p:nvPr>
        </p:nvSpPr>
        <p:spPr>
          <a:xfrm>
            <a:off x="838200" y="1825625"/>
            <a:ext cx="10515600" cy="4351338"/>
          </a:xfrm>
        </p:spPr>
        <p:txBody>
          <a:bodyPr>
            <a:normAutofit/>
          </a:bodyPr>
          <a:lstStyle/>
          <a:p>
            <a:r>
              <a:rPr lang="en-US" sz="3600" dirty="0" smtClean="0">
                <a:solidFill>
                  <a:schemeClr val="bg1"/>
                </a:solidFill>
              </a:rPr>
              <a:t>Become homeless.</a:t>
            </a:r>
          </a:p>
          <a:p>
            <a:r>
              <a:rPr lang="en-US" sz="3600" dirty="0" smtClean="0">
                <a:solidFill>
                  <a:schemeClr val="bg1"/>
                </a:solidFill>
              </a:rPr>
              <a:t>Are caught with illegal drugs.</a:t>
            </a:r>
          </a:p>
          <a:p>
            <a:r>
              <a:rPr lang="en-US" sz="3600" dirty="0" smtClean="0">
                <a:solidFill>
                  <a:schemeClr val="bg1"/>
                </a:solidFill>
              </a:rPr>
              <a:t>Lose access to medication for a mental</a:t>
            </a:r>
            <a:br>
              <a:rPr lang="en-US" sz="3600" dirty="0" smtClean="0">
                <a:solidFill>
                  <a:schemeClr val="bg1"/>
                </a:solidFill>
              </a:rPr>
            </a:br>
            <a:r>
              <a:rPr lang="en-US" sz="3600" dirty="0" smtClean="0">
                <a:solidFill>
                  <a:schemeClr val="bg1"/>
                </a:solidFill>
              </a:rPr>
              <a:t>health diagnosis.</a:t>
            </a:r>
          </a:p>
          <a:p>
            <a:endParaRPr lang="en-US" sz="3600" dirty="0">
              <a:solidFill>
                <a:schemeClr val="bg1"/>
              </a:solidFill>
            </a:endParaRPr>
          </a:p>
          <a:p>
            <a:pPr marL="0" indent="0">
              <a:buNone/>
            </a:pPr>
            <a:r>
              <a:rPr lang="en-US" sz="4000" dirty="0">
                <a:solidFill>
                  <a:schemeClr val="bg1"/>
                </a:solidFill>
              </a:rPr>
              <a:t>One </a:t>
            </a:r>
            <a:r>
              <a:rPr lang="en-US" sz="4000" dirty="0" smtClean="0">
                <a:solidFill>
                  <a:schemeClr val="bg1"/>
                </a:solidFill>
              </a:rPr>
              <a:t>criterion </a:t>
            </a:r>
            <a:r>
              <a:rPr lang="en-US" sz="4000" dirty="0">
                <a:solidFill>
                  <a:schemeClr val="bg1"/>
                </a:solidFill>
              </a:rPr>
              <a:t>is enough!</a:t>
            </a:r>
          </a:p>
          <a:p>
            <a:endParaRPr lang="en-US" sz="3600" dirty="0" smtClean="0">
              <a:solidFill>
                <a:schemeClr val="bg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509" y="3068595"/>
            <a:ext cx="3537491" cy="2631989"/>
          </a:xfrm>
          <a:prstGeom prst="rect">
            <a:avLst/>
          </a:prstGeom>
        </p:spPr>
      </p:pic>
    </p:spTree>
    <p:extLst>
      <p:ext uri="{BB962C8B-B14F-4D97-AF65-F5344CB8AC3E}">
        <p14:creationId xmlns:p14="http://schemas.microsoft.com/office/powerpoint/2010/main" val="931554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37334"/>
            <a:ext cx="12192000" cy="29511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800" b="1" dirty="0" smtClean="0"/>
              <a:t>Challenge Two</a:t>
            </a:r>
            <a:endParaRPr lang="en-US" sz="4800" b="1" dirty="0"/>
          </a:p>
        </p:txBody>
      </p:sp>
      <p:sp>
        <p:nvSpPr>
          <p:cNvPr id="3" name="Content Placeholder 2"/>
          <p:cNvSpPr>
            <a:spLocks noGrp="1"/>
          </p:cNvSpPr>
          <p:nvPr>
            <p:ph idx="1"/>
          </p:nvPr>
        </p:nvSpPr>
        <p:spPr/>
        <p:txBody>
          <a:bodyPr>
            <a:normAutofit/>
          </a:bodyPr>
          <a:lstStyle/>
          <a:p>
            <a:pPr marL="0" indent="0">
              <a:buNone/>
            </a:pPr>
            <a:r>
              <a:rPr lang="en-US" sz="3600" dirty="0" smtClean="0">
                <a:solidFill>
                  <a:schemeClr val="bg1"/>
                </a:solidFill>
              </a:rPr>
              <a:t>As part of the city’s anti-crime initiative, workplaces across town coordinate to have a surprise mandatory drug-screening. If you illegally use drugs regularly and work in a traditional workplace, you test positive and are arrested. </a:t>
            </a:r>
            <a:endParaRPr lang="en-US" sz="36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3789" y="4034193"/>
            <a:ext cx="5577016" cy="2277707"/>
          </a:xfrm>
          <a:prstGeom prst="rect">
            <a:avLst/>
          </a:prstGeom>
        </p:spPr>
      </p:pic>
    </p:spTree>
    <p:extLst>
      <p:ext uri="{BB962C8B-B14F-4D97-AF65-F5344CB8AC3E}">
        <p14:creationId xmlns:p14="http://schemas.microsoft.com/office/powerpoint/2010/main" val="2839819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22657"/>
            <a:ext cx="12192000" cy="4277927"/>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365125"/>
            <a:ext cx="10515600" cy="1325563"/>
          </a:xfrm>
        </p:spPr>
        <p:txBody>
          <a:bodyPr/>
          <a:lstStyle/>
          <a:p>
            <a:r>
              <a:rPr lang="en-US" b="1" dirty="0" smtClean="0"/>
              <a:t>You Become Justice-Involved When You: </a:t>
            </a:r>
            <a:endParaRPr lang="en-US" b="1" dirty="0"/>
          </a:p>
        </p:txBody>
      </p:sp>
      <p:sp>
        <p:nvSpPr>
          <p:cNvPr id="8" name="Content Placeholder 2"/>
          <p:cNvSpPr>
            <a:spLocks noGrp="1"/>
          </p:cNvSpPr>
          <p:nvPr>
            <p:ph idx="1"/>
          </p:nvPr>
        </p:nvSpPr>
        <p:spPr>
          <a:xfrm>
            <a:off x="838200" y="1825625"/>
            <a:ext cx="10515600" cy="4351338"/>
          </a:xfrm>
        </p:spPr>
        <p:txBody>
          <a:bodyPr>
            <a:normAutofit/>
          </a:bodyPr>
          <a:lstStyle/>
          <a:p>
            <a:r>
              <a:rPr lang="en-US" sz="3600" dirty="0" smtClean="0">
                <a:solidFill>
                  <a:schemeClr val="bg1"/>
                </a:solidFill>
              </a:rPr>
              <a:t>Become homeless.</a:t>
            </a:r>
          </a:p>
          <a:p>
            <a:r>
              <a:rPr lang="en-US" sz="3600" dirty="0" smtClean="0">
                <a:solidFill>
                  <a:schemeClr val="bg1"/>
                </a:solidFill>
              </a:rPr>
              <a:t>Are caught with illegal drugs.</a:t>
            </a:r>
          </a:p>
          <a:p>
            <a:r>
              <a:rPr lang="en-US" sz="3600" dirty="0" smtClean="0">
                <a:solidFill>
                  <a:schemeClr val="bg1"/>
                </a:solidFill>
              </a:rPr>
              <a:t>Lose access to medication for a mental </a:t>
            </a:r>
          </a:p>
          <a:p>
            <a:pPr marL="0" indent="0">
              <a:buNone/>
            </a:pPr>
            <a:r>
              <a:rPr lang="en-US" sz="3600" dirty="0">
                <a:solidFill>
                  <a:schemeClr val="bg1"/>
                </a:solidFill>
              </a:rPr>
              <a:t> </a:t>
            </a:r>
            <a:r>
              <a:rPr lang="en-US" sz="3600" dirty="0" smtClean="0">
                <a:solidFill>
                  <a:schemeClr val="bg1"/>
                </a:solidFill>
              </a:rPr>
              <a:t> health diagnosis.</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4000" dirty="0" smtClean="0">
                <a:solidFill>
                  <a:schemeClr val="bg1"/>
                </a:solidFill>
              </a:rPr>
              <a:t>One criterion </a:t>
            </a:r>
            <a:r>
              <a:rPr lang="en-US" sz="4000" dirty="0">
                <a:solidFill>
                  <a:schemeClr val="bg1"/>
                </a:solidFill>
              </a:rPr>
              <a:t>is enough!</a:t>
            </a:r>
          </a:p>
          <a:p>
            <a:endParaRPr lang="en-US" sz="3600" dirty="0" smtClean="0">
              <a:solidFill>
                <a:schemeClr val="bg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4619" y="3138617"/>
            <a:ext cx="3443381" cy="2561968"/>
          </a:xfrm>
          <a:prstGeom prst="rect">
            <a:avLst/>
          </a:prstGeom>
        </p:spPr>
      </p:pic>
    </p:spTree>
    <p:extLst>
      <p:ext uri="{BB962C8B-B14F-4D97-AF65-F5344CB8AC3E}">
        <p14:creationId xmlns:p14="http://schemas.microsoft.com/office/powerpoint/2010/main" val="3984230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37332"/>
            <a:ext cx="12192000" cy="40467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800" b="1" dirty="0" smtClean="0"/>
              <a:t>Challenge Three</a:t>
            </a:r>
            <a:endParaRPr lang="en-US" sz="4800" b="1" dirty="0"/>
          </a:p>
        </p:txBody>
      </p:sp>
      <p:sp>
        <p:nvSpPr>
          <p:cNvPr id="3" name="Content Placeholder 2"/>
          <p:cNvSpPr>
            <a:spLocks noGrp="1"/>
          </p:cNvSpPr>
          <p:nvPr>
            <p:ph idx="1"/>
          </p:nvPr>
        </p:nvSpPr>
        <p:spPr/>
        <p:txBody>
          <a:bodyPr>
            <a:normAutofit/>
          </a:bodyPr>
          <a:lstStyle/>
          <a:p>
            <a:pPr marL="0" indent="0">
              <a:buNone/>
            </a:pPr>
            <a:r>
              <a:rPr lang="en-US" sz="3600" dirty="0" smtClean="0">
                <a:solidFill>
                  <a:schemeClr val="bg1"/>
                </a:solidFill>
              </a:rPr>
              <a:t>As part of the Clean Streets crackdown, the police institute a stop-and-frisk procedure. If you are from an ethnic minority background (any race or ethnicity other than White) you are stopped. You will be </a:t>
            </a:r>
            <a:r>
              <a:rPr lang="en-US" sz="3600" dirty="0">
                <a:solidFill>
                  <a:schemeClr val="bg1"/>
                </a:solidFill>
              </a:rPr>
              <a:t/>
            </a:r>
            <a:br>
              <a:rPr lang="en-US" sz="3600" dirty="0">
                <a:solidFill>
                  <a:schemeClr val="bg1"/>
                </a:solidFill>
              </a:rPr>
            </a:br>
            <a:r>
              <a:rPr lang="en-US" sz="3600" dirty="0" smtClean="0">
                <a:solidFill>
                  <a:schemeClr val="bg1"/>
                </a:solidFill>
              </a:rPr>
              <a:t>arrested if you have</a:t>
            </a:r>
            <a:r>
              <a:rPr lang="en-US" sz="3600" dirty="0">
                <a:solidFill>
                  <a:schemeClr val="bg1"/>
                </a:solidFill>
              </a:rPr>
              <a:t> </a:t>
            </a:r>
            <a:r>
              <a:rPr lang="en-US" sz="3600" dirty="0" smtClean="0">
                <a:solidFill>
                  <a:schemeClr val="bg1"/>
                </a:solidFill>
              </a:rPr>
              <a:t>any arrest risk factors </a:t>
            </a:r>
            <a:br>
              <a:rPr lang="en-US" sz="3600" dirty="0" smtClean="0">
                <a:solidFill>
                  <a:schemeClr val="bg1"/>
                </a:solidFill>
              </a:rPr>
            </a:br>
            <a:r>
              <a:rPr lang="en-US" sz="3600" dirty="0" smtClean="0">
                <a:solidFill>
                  <a:schemeClr val="bg1"/>
                </a:solidFill>
              </a:rPr>
              <a:t>(illegal drugs, drunk in public, etc.). </a:t>
            </a:r>
            <a:endParaRPr lang="en-US" sz="36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2723" y="3724963"/>
            <a:ext cx="2709843" cy="2698250"/>
          </a:xfrm>
          <a:prstGeom prst="rect">
            <a:avLst/>
          </a:prstGeom>
        </p:spPr>
      </p:pic>
    </p:spTree>
    <p:extLst>
      <p:ext uri="{BB962C8B-B14F-4D97-AF65-F5344CB8AC3E}">
        <p14:creationId xmlns:p14="http://schemas.microsoft.com/office/powerpoint/2010/main" val="4175128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22657"/>
            <a:ext cx="12192000" cy="4277927"/>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365125"/>
            <a:ext cx="10515600" cy="1325563"/>
          </a:xfrm>
        </p:spPr>
        <p:txBody>
          <a:bodyPr/>
          <a:lstStyle/>
          <a:p>
            <a:r>
              <a:rPr lang="en-US" b="1" dirty="0" smtClean="0"/>
              <a:t>You Become Justice-Involved When You: </a:t>
            </a:r>
            <a:endParaRPr lang="en-US" b="1" dirty="0"/>
          </a:p>
        </p:txBody>
      </p:sp>
      <p:sp>
        <p:nvSpPr>
          <p:cNvPr id="8" name="Content Placeholder 2"/>
          <p:cNvSpPr>
            <a:spLocks noGrp="1"/>
          </p:cNvSpPr>
          <p:nvPr>
            <p:ph idx="1"/>
          </p:nvPr>
        </p:nvSpPr>
        <p:spPr>
          <a:xfrm>
            <a:off x="838200" y="1825625"/>
            <a:ext cx="10515600" cy="4351338"/>
          </a:xfrm>
        </p:spPr>
        <p:txBody>
          <a:bodyPr>
            <a:normAutofit/>
          </a:bodyPr>
          <a:lstStyle/>
          <a:p>
            <a:r>
              <a:rPr lang="en-US" sz="3600" dirty="0" smtClean="0">
                <a:solidFill>
                  <a:schemeClr val="bg1"/>
                </a:solidFill>
              </a:rPr>
              <a:t>Become homeless.</a:t>
            </a:r>
          </a:p>
          <a:p>
            <a:r>
              <a:rPr lang="en-US" sz="3600" dirty="0" smtClean="0">
                <a:solidFill>
                  <a:schemeClr val="bg1"/>
                </a:solidFill>
              </a:rPr>
              <a:t>Are caught with illegal drugs.</a:t>
            </a:r>
          </a:p>
          <a:p>
            <a:r>
              <a:rPr lang="en-US" sz="3600" dirty="0" smtClean="0">
                <a:solidFill>
                  <a:schemeClr val="bg1"/>
                </a:solidFill>
              </a:rPr>
              <a:t>Lose access to medication for a mental</a:t>
            </a:r>
          </a:p>
          <a:p>
            <a:pPr marL="0" indent="0">
              <a:buNone/>
            </a:pPr>
            <a:r>
              <a:rPr lang="en-US" sz="3600" dirty="0">
                <a:solidFill>
                  <a:schemeClr val="bg1"/>
                </a:solidFill>
              </a:rPr>
              <a:t> </a:t>
            </a:r>
            <a:r>
              <a:rPr lang="en-US" sz="3600" dirty="0" smtClean="0">
                <a:solidFill>
                  <a:schemeClr val="bg1"/>
                </a:solidFill>
              </a:rPr>
              <a:t> health diagnosis.</a:t>
            </a:r>
          </a:p>
          <a:p>
            <a:endParaRPr lang="en-US" sz="3600" dirty="0">
              <a:solidFill>
                <a:schemeClr val="bg1"/>
              </a:solidFill>
            </a:endParaRPr>
          </a:p>
          <a:p>
            <a:pPr marL="0" indent="0">
              <a:buNone/>
            </a:pPr>
            <a:r>
              <a:rPr lang="en-US" sz="3600" dirty="0">
                <a:solidFill>
                  <a:schemeClr val="bg1"/>
                </a:solidFill>
              </a:rPr>
              <a:t>One </a:t>
            </a:r>
            <a:r>
              <a:rPr lang="en-US" sz="3600" dirty="0" smtClean="0">
                <a:solidFill>
                  <a:schemeClr val="bg1"/>
                </a:solidFill>
              </a:rPr>
              <a:t>criterion </a:t>
            </a:r>
            <a:r>
              <a:rPr lang="en-US" sz="3600" dirty="0">
                <a:solidFill>
                  <a:schemeClr val="bg1"/>
                </a:solidFill>
              </a:rPr>
              <a:t>is enough!</a:t>
            </a:r>
          </a:p>
          <a:p>
            <a:endParaRPr lang="en-US" sz="3600" dirty="0" smtClean="0">
              <a:solidFill>
                <a:schemeClr val="bg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509" y="3068595"/>
            <a:ext cx="3537491" cy="2631989"/>
          </a:xfrm>
          <a:prstGeom prst="rect">
            <a:avLst/>
          </a:prstGeom>
        </p:spPr>
      </p:pic>
    </p:spTree>
    <p:extLst>
      <p:ext uri="{BB962C8B-B14F-4D97-AF65-F5344CB8AC3E}">
        <p14:creationId xmlns:p14="http://schemas.microsoft.com/office/powerpoint/2010/main" val="727620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37334"/>
            <a:ext cx="12192000" cy="25886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800" b="1" dirty="0" smtClean="0"/>
              <a:t>Challenge Four</a:t>
            </a:r>
            <a:endParaRPr lang="en-US" sz="4800" b="1" dirty="0"/>
          </a:p>
        </p:txBody>
      </p:sp>
      <p:sp>
        <p:nvSpPr>
          <p:cNvPr id="3" name="Content Placeholder 2"/>
          <p:cNvSpPr>
            <a:spLocks noGrp="1"/>
          </p:cNvSpPr>
          <p:nvPr>
            <p:ph idx="1"/>
          </p:nvPr>
        </p:nvSpPr>
        <p:spPr/>
        <p:txBody>
          <a:bodyPr>
            <a:normAutofit/>
          </a:bodyPr>
          <a:lstStyle/>
          <a:p>
            <a:pPr marL="0" indent="0">
              <a:buNone/>
            </a:pPr>
            <a:r>
              <a:rPr lang="en-US" sz="3600" dirty="0" smtClean="0">
                <a:solidFill>
                  <a:schemeClr val="bg1"/>
                </a:solidFill>
              </a:rPr>
              <a:t>You have a fight with people you live with. If you don’t own or pay rent on your living space, they throw you out. You must rely on your support network or be homeless.</a:t>
            </a:r>
            <a:endParaRPr lang="en-US" sz="36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5716" y="3681471"/>
            <a:ext cx="3663703" cy="2630429"/>
          </a:xfrm>
          <a:prstGeom prst="rect">
            <a:avLst/>
          </a:prstGeom>
        </p:spPr>
      </p:pic>
    </p:spTree>
    <p:extLst>
      <p:ext uri="{BB962C8B-B14F-4D97-AF65-F5344CB8AC3E}">
        <p14:creationId xmlns:p14="http://schemas.microsoft.com/office/powerpoint/2010/main" val="761347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89904"/>
            <a:ext cx="12192000" cy="2755557"/>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80029"/>
            <a:ext cx="9144000" cy="2387600"/>
          </a:xfrm>
        </p:spPr>
        <p:txBody>
          <a:bodyPr/>
          <a:lstStyle/>
          <a:p>
            <a:r>
              <a:rPr lang="en-US" b="1" dirty="0" smtClean="0">
                <a:solidFill>
                  <a:schemeClr val="bg1"/>
                </a:solidFill>
              </a:rPr>
              <a:t>De-Institutionalization</a:t>
            </a:r>
            <a:endParaRPr lang="en-US" b="1" dirty="0">
              <a:solidFill>
                <a:schemeClr val="bg1"/>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27961"/>
          <a:stretch/>
        </p:blipFill>
        <p:spPr>
          <a:xfrm>
            <a:off x="3448493" y="4349233"/>
            <a:ext cx="8736419" cy="2508767"/>
          </a:xfrm>
          <a:prstGeom prst="rect">
            <a:avLst/>
          </a:prstGeom>
        </p:spPr>
      </p:pic>
    </p:spTree>
    <p:extLst>
      <p:ext uri="{BB962C8B-B14F-4D97-AF65-F5344CB8AC3E}">
        <p14:creationId xmlns:p14="http://schemas.microsoft.com/office/powerpoint/2010/main" val="1542456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22657"/>
            <a:ext cx="12192000" cy="4277927"/>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365125"/>
            <a:ext cx="10515600" cy="1325563"/>
          </a:xfrm>
        </p:spPr>
        <p:txBody>
          <a:bodyPr/>
          <a:lstStyle/>
          <a:p>
            <a:r>
              <a:rPr lang="en-US" b="1" dirty="0" smtClean="0"/>
              <a:t>You Become Justice-Involved When You: </a:t>
            </a:r>
            <a:endParaRPr lang="en-US" b="1" dirty="0"/>
          </a:p>
        </p:txBody>
      </p:sp>
      <p:sp>
        <p:nvSpPr>
          <p:cNvPr id="8" name="Content Placeholder 2"/>
          <p:cNvSpPr>
            <a:spLocks noGrp="1"/>
          </p:cNvSpPr>
          <p:nvPr>
            <p:ph idx="1"/>
          </p:nvPr>
        </p:nvSpPr>
        <p:spPr>
          <a:xfrm>
            <a:off x="838200" y="1825625"/>
            <a:ext cx="10515600" cy="4351338"/>
          </a:xfrm>
        </p:spPr>
        <p:txBody>
          <a:bodyPr>
            <a:normAutofit/>
          </a:bodyPr>
          <a:lstStyle/>
          <a:p>
            <a:r>
              <a:rPr lang="en-US" sz="3600" dirty="0" smtClean="0">
                <a:solidFill>
                  <a:schemeClr val="bg1"/>
                </a:solidFill>
              </a:rPr>
              <a:t>Become homeless.</a:t>
            </a:r>
          </a:p>
          <a:p>
            <a:r>
              <a:rPr lang="en-US" sz="3600" dirty="0" smtClean="0">
                <a:solidFill>
                  <a:schemeClr val="bg1"/>
                </a:solidFill>
              </a:rPr>
              <a:t>Are caught with illegal drugs.</a:t>
            </a:r>
          </a:p>
          <a:p>
            <a:r>
              <a:rPr lang="en-US" sz="3600" dirty="0" smtClean="0">
                <a:solidFill>
                  <a:schemeClr val="bg1"/>
                </a:solidFill>
              </a:rPr>
              <a:t>Lose access to medication for a mental health diagnosis.</a:t>
            </a:r>
          </a:p>
          <a:p>
            <a:endParaRPr lang="en-US" sz="3600" dirty="0">
              <a:solidFill>
                <a:schemeClr val="bg1"/>
              </a:solidFill>
            </a:endParaRPr>
          </a:p>
          <a:p>
            <a:pPr marL="0" indent="0">
              <a:buNone/>
            </a:pPr>
            <a:r>
              <a:rPr lang="en-US" sz="3600" dirty="0">
                <a:solidFill>
                  <a:schemeClr val="bg1"/>
                </a:solidFill>
              </a:rPr>
              <a:t>One </a:t>
            </a:r>
            <a:r>
              <a:rPr lang="en-US" sz="3600" dirty="0" smtClean="0">
                <a:solidFill>
                  <a:schemeClr val="bg1"/>
                </a:solidFill>
              </a:rPr>
              <a:t>criterion </a:t>
            </a:r>
            <a:r>
              <a:rPr lang="en-US" sz="3600" dirty="0">
                <a:solidFill>
                  <a:schemeClr val="bg1"/>
                </a:solidFill>
              </a:rPr>
              <a:t>is enough!</a:t>
            </a:r>
          </a:p>
          <a:p>
            <a:endParaRPr lang="en-US" sz="3600" dirty="0" smtClean="0">
              <a:solidFill>
                <a:schemeClr val="bg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509" y="3068595"/>
            <a:ext cx="3537491" cy="2631989"/>
          </a:xfrm>
          <a:prstGeom prst="rect">
            <a:avLst/>
          </a:prstGeom>
        </p:spPr>
      </p:pic>
    </p:spTree>
    <p:extLst>
      <p:ext uri="{BB962C8B-B14F-4D97-AF65-F5344CB8AC3E}">
        <p14:creationId xmlns:p14="http://schemas.microsoft.com/office/powerpoint/2010/main" val="4231072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89904"/>
            <a:ext cx="12192000" cy="2755557"/>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27961"/>
          <a:stretch/>
        </p:blipFill>
        <p:spPr>
          <a:xfrm>
            <a:off x="3448493" y="4349233"/>
            <a:ext cx="8736419" cy="2508767"/>
          </a:xfrm>
          <a:prstGeom prst="rect">
            <a:avLst/>
          </a:prstGeom>
        </p:spPr>
      </p:pic>
      <p:sp>
        <p:nvSpPr>
          <p:cNvPr id="2" name="Title 1"/>
          <p:cNvSpPr>
            <a:spLocks noGrp="1"/>
          </p:cNvSpPr>
          <p:nvPr>
            <p:ph type="title"/>
          </p:nvPr>
        </p:nvSpPr>
        <p:spPr>
          <a:xfrm>
            <a:off x="838200" y="2359003"/>
            <a:ext cx="10515600" cy="1325563"/>
          </a:xfrm>
        </p:spPr>
        <p:txBody>
          <a:bodyPr>
            <a:normAutofit/>
          </a:bodyPr>
          <a:lstStyle/>
          <a:p>
            <a:pPr algn="ctr"/>
            <a:r>
              <a:rPr lang="en-US" sz="6000" b="1" dirty="0" smtClean="0">
                <a:solidFill>
                  <a:schemeClr val="bg1"/>
                </a:solidFill>
              </a:rPr>
              <a:t>Activity Debrief</a:t>
            </a:r>
            <a:endParaRPr lang="en-US" sz="6000" b="1" dirty="0">
              <a:solidFill>
                <a:schemeClr val="bg1"/>
              </a:solidFill>
            </a:endParaRPr>
          </a:p>
        </p:txBody>
      </p:sp>
    </p:spTree>
    <p:extLst>
      <p:ext uri="{BB962C8B-B14F-4D97-AF65-F5344CB8AC3E}">
        <p14:creationId xmlns:p14="http://schemas.microsoft.com/office/powerpoint/2010/main" val="1600860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27961"/>
          <a:stretch/>
        </p:blipFill>
        <p:spPr>
          <a:xfrm>
            <a:off x="3448493" y="4349233"/>
            <a:ext cx="8736419" cy="2508767"/>
          </a:xfrm>
          <a:prstGeom prst="rect">
            <a:avLst/>
          </a:prstGeom>
        </p:spPr>
      </p:pic>
      <p:sp>
        <p:nvSpPr>
          <p:cNvPr id="6" name="Rectangle 5"/>
          <p:cNvSpPr/>
          <p:nvPr/>
        </p:nvSpPr>
        <p:spPr>
          <a:xfrm>
            <a:off x="8021" y="1989441"/>
            <a:ext cx="12192000" cy="27555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1524000" y="1545874"/>
            <a:ext cx="9144000" cy="2387600"/>
          </a:xfrm>
        </p:spPr>
        <p:txBody>
          <a:bodyPr>
            <a:normAutofit/>
          </a:bodyPr>
          <a:lstStyle/>
          <a:p>
            <a:r>
              <a:rPr lang="en-US" sz="8000" b="1" dirty="0" smtClean="0">
                <a:solidFill>
                  <a:schemeClr val="bg1"/>
                </a:solidFill>
              </a:rPr>
              <a:t>Thank You</a:t>
            </a:r>
            <a:endParaRPr lang="en-US" sz="8000" b="1" dirty="0">
              <a:solidFill>
                <a:schemeClr val="bg1"/>
              </a:solidFill>
            </a:endParaRPr>
          </a:p>
        </p:txBody>
      </p:sp>
    </p:spTree>
    <p:extLst>
      <p:ext uri="{BB962C8B-B14F-4D97-AF65-F5344CB8AC3E}">
        <p14:creationId xmlns:p14="http://schemas.microsoft.com/office/powerpoint/2010/main" val="94202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37041"/>
            <a:ext cx="12192000" cy="2755557"/>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State Mental Hospitals</a:t>
            </a:r>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6584" y="1189308"/>
            <a:ext cx="2579857" cy="3869787"/>
          </a:xfrm>
          <a:prstGeom prst="round2Diag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6507" y="2934733"/>
            <a:ext cx="3934597" cy="2623065"/>
          </a:xfrm>
          <a:prstGeom prst="round2DiagRect">
            <a:avLst/>
          </a:prstGeom>
        </p:spPr>
      </p:pic>
    </p:spTree>
    <p:extLst>
      <p:ext uri="{BB962C8B-B14F-4D97-AF65-F5344CB8AC3E}">
        <p14:creationId xmlns:p14="http://schemas.microsoft.com/office/powerpoint/2010/main" val="219267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37041"/>
            <a:ext cx="12192000" cy="2755557"/>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Community care never became the safety net needed</a:t>
            </a:r>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879" y="4406238"/>
            <a:ext cx="2993765" cy="1995843"/>
          </a:xfrm>
          <a:prstGeom prst="round2Diag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029" y="2598872"/>
            <a:ext cx="3804511" cy="2536341"/>
          </a:xfrm>
          <a:prstGeom prst="round2Diag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6881" y="1389348"/>
            <a:ext cx="3483431" cy="2419049"/>
          </a:xfrm>
          <a:prstGeom prst="round2DiagRect">
            <a:avLst/>
          </a:prstGeom>
        </p:spPr>
      </p:pic>
    </p:spTree>
    <p:extLst>
      <p:ext uri="{BB962C8B-B14F-4D97-AF65-F5344CB8AC3E}">
        <p14:creationId xmlns:p14="http://schemas.microsoft.com/office/powerpoint/2010/main" val="123269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27961"/>
          <a:stretch/>
        </p:blipFill>
        <p:spPr>
          <a:xfrm>
            <a:off x="3448493" y="4349233"/>
            <a:ext cx="8736419" cy="2508767"/>
          </a:xfrm>
          <a:prstGeom prst="rect">
            <a:avLst/>
          </a:prstGeom>
        </p:spPr>
      </p:pic>
      <p:sp>
        <p:nvSpPr>
          <p:cNvPr id="5" name="Rectangle 4"/>
          <p:cNvSpPr/>
          <p:nvPr/>
        </p:nvSpPr>
        <p:spPr>
          <a:xfrm>
            <a:off x="0" y="1837041"/>
            <a:ext cx="12192000" cy="2755557"/>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a:bodyPr>
          <a:lstStyle/>
          <a:p>
            <a:r>
              <a:rPr lang="en-US" sz="6600" b="1" dirty="0" smtClean="0">
                <a:solidFill>
                  <a:schemeClr val="bg1"/>
                </a:solidFill>
              </a:rPr>
              <a:t>Criminalization</a:t>
            </a:r>
            <a:endParaRPr lang="en-US" sz="6600" b="1" dirty="0">
              <a:solidFill>
                <a:schemeClr val="bg1"/>
              </a:solidFill>
            </a:endParaRPr>
          </a:p>
        </p:txBody>
      </p:sp>
    </p:spTree>
    <p:extLst>
      <p:ext uri="{BB962C8B-B14F-4D97-AF65-F5344CB8AC3E}">
        <p14:creationId xmlns:p14="http://schemas.microsoft.com/office/powerpoint/2010/main" val="3244418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41403"/>
            <a:ext cx="12192000" cy="27555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81115">
            <a:off x="197709" y="3643976"/>
            <a:ext cx="4712043" cy="2855273"/>
          </a:xfrm>
          <a:prstGeom prst="rect">
            <a:avLst/>
          </a:prstGeom>
        </p:spPr>
      </p:pic>
      <p:sp>
        <p:nvSpPr>
          <p:cNvPr id="2" name="Title 1"/>
          <p:cNvSpPr>
            <a:spLocks noGrp="1"/>
          </p:cNvSpPr>
          <p:nvPr>
            <p:ph type="title"/>
          </p:nvPr>
        </p:nvSpPr>
        <p:spPr>
          <a:xfrm>
            <a:off x="838200" y="816956"/>
            <a:ext cx="10515600" cy="1325563"/>
          </a:xfrm>
        </p:spPr>
        <p:txBody>
          <a:bodyPr>
            <a:normAutofit/>
          </a:bodyPr>
          <a:lstStyle/>
          <a:p>
            <a:r>
              <a:rPr lang="en-US" sz="6000" b="1" dirty="0" smtClean="0">
                <a:solidFill>
                  <a:schemeClr val="bg1"/>
                </a:solidFill>
              </a:rPr>
              <a:t>Where did they go?</a:t>
            </a:r>
            <a:endParaRPr lang="en-US" sz="6000" b="1" dirty="0">
              <a:solidFill>
                <a:schemeClr val="bg1"/>
              </a:solidFill>
            </a:endParaRPr>
          </a:p>
        </p:txBody>
      </p:sp>
      <p:sp>
        <p:nvSpPr>
          <p:cNvPr id="3" name="Content Placeholder 2"/>
          <p:cNvSpPr>
            <a:spLocks noGrp="1"/>
          </p:cNvSpPr>
          <p:nvPr>
            <p:ph idx="1"/>
          </p:nvPr>
        </p:nvSpPr>
        <p:spPr>
          <a:xfrm>
            <a:off x="838200" y="2127454"/>
            <a:ext cx="10958384" cy="4351338"/>
          </a:xfrm>
        </p:spPr>
        <p:txBody>
          <a:bodyPr>
            <a:normAutofit/>
          </a:bodyPr>
          <a:lstStyle/>
          <a:p>
            <a:pPr marL="0" indent="0">
              <a:buNone/>
            </a:pPr>
            <a:r>
              <a:rPr lang="en-US" sz="3200" dirty="0" smtClean="0"/>
              <a:t>“In 2004-2005, there were </a:t>
            </a:r>
            <a:r>
              <a:rPr lang="en-US" sz="3200" b="1" dirty="0" smtClean="0"/>
              <a:t>three times more </a:t>
            </a:r>
            <a:r>
              <a:rPr lang="en-US" sz="3200" dirty="0" smtClean="0"/>
              <a:t>seriously mentally ill people in jails and prisons than in mental hospitals.” </a:t>
            </a:r>
            <a:endParaRPr lang="en-US" sz="3200" dirty="0"/>
          </a:p>
        </p:txBody>
      </p:sp>
    </p:spTree>
    <p:extLst>
      <p:ext uri="{BB962C8B-B14F-4D97-AF65-F5344CB8AC3E}">
        <p14:creationId xmlns:p14="http://schemas.microsoft.com/office/powerpoint/2010/main" val="64835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97795"/>
            <a:ext cx="12192000" cy="4579168"/>
          </a:xfrm>
          <a:prstGeom prst="rect">
            <a:avLst/>
          </a:prstGeom>
          <a:solidFill>
            <a:srgbClr val="00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5400" b="1" dirty="0" smtClean="0"/>
              <a:t>Many are in prison</a:t>
            </a:r>
            <a:endParaRPr lang="en-US" sz="5400" b="1" dirty="0"/>
          </a:p>
        </p:txBody>
      </p:sp>
      <p:sp>
        <p:nvSpPr>
          <p:cNvPr id="3" name="Content Placeholder 2"/>
          <p:cNvSpPr>
            <a:spLocks noGrp="1"/>
          </p:cNvSpPr>
          <p:nvPr>
            <p:ph idx="1"/>
          </p:nvPr>
        </p:nvSpPr>
        <p:spPr/>
        <p:txBody>
          <a:bodyPr>
            <a:normAutofit/>
          </a:bodyPr>
          <a:lstStyle/>
          <a:p>
            <a:pPr marL="0" indent="0">
              <a:buNone/>
            </a:pPr>
            <a:endParaRPr lang="en-US" sz="4400" dirty="0"/>
          </a:p>
          <a:p>
            <a:pPr marL="0" indent="0">
              <a:buNone/>
            </a:pPr>
            <a:r>
              <a:rPr lang="en-US" sz="4400" dirty="0" smtClean="0">
                <a:solidFill>
                  <a:schemeClr val="bg1"/>
                </a:solidFill>
              </a:rPr>
              <a:t>"America's jails and prisons </a:t>
            </a:r>
            <a:br>
              <a:rPr lang="en-US" sz="4400" dirty="0" smtClean="0">
                <a:solidFill>
                  <a:schemeClr val="bg1"/>
                </a:solidFill>
              </a:rPr>
            </a:br>
            <a:r>
              <a:rPr lang="en-US" sz="4400" dirty="0" smtClean="0">
                <a:solidFill>
                  <a:schemeClr val="bg1"/>
                </a:solidFill>
              </a:rPr>
              <a:t>have become our new mental </a:t>
            </a:r>
            <a:r>
              <a:rPr lang="en-US" sz="4400" dirty="0">
                <a:solidFill>
                  <a:schemeClr val="bg1"/>
                </a:solidFill>
              </a:rPr>
              <a:t/>
            </a:r>
            <a:br>
              <a:rPr lang="en-US" sz="4400" dirty="0">
                <a:solidFill>
                  <a:schemeClr val="bg1"/>
                </a:solidFill>
              </a:rPr>
            </a:br>
            <a:r>
              <a:rPr lang="en-US" sz="4400" dirty="0" smtClean="0">
                <a:solidFill>
                  <a:schemeClr val="bg1"/>
                </a:solidFill>
              </a:rPr>
              <a:t>hospitals."</a:t>
            </a:r>
            <a:endParaRPr lang="en-US" sz="44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310" y="2468194"/>
            <a:ext cx="2699525" cy="2699525"/>
          </a:xfrm>
          <a:prstGeom prst="rect">
            <a:avLst/>
          </a:prstGeom>
        </p:spPr>
      </p:pic>
    </p:spTree>
    <p:extLst>
      <p:ext uri="{BB962C8B-B14F-4D97-AF65-F5344CB8AC3E}">
        <p14:creationId xmlns:p14="http://schemas.microsoft.com/office/powerpoint/2010/main" val="20261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41403"/>
            <a:ext cx="12192000" cy="27555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18902">
            <a:off x="6540844" y="3073379"/>
            <a:ext cx="4712043" cy="2855273"/>
          </a:xfrm>
          <a:prstGeom prst="rect">
            <a:avLst/>
          </a:prstGeom>
        </p:spPr>
      </p:pic>
      <p:sp>
        <p:nvSpPr>
          <p:cNvPr id="2" name="Title 1"/>
          <p:cNvSpPr>
            <a:spLocks noGrp="1"/>
          </p:cNvSpPr>
          <p:nvPr>
            <p:ph type="title"/>
          </p:nvPr>
        </p:nvSpPr>
        <p:spPr>
          <a:xfrm>
            <a:off x="689919" y="1394854"/>
            <a:ext cx="10515600" cy="1325563"/>
          </a:xfrm>
        </p:spPr>
        <p:txBody>
          <a:bodyPr>
            <a:normAutofit/>
          </a:bodyPr>
          <a:lstStyle/>
          <a:p>
            <a:r>
              <a:rPr lang="en-US" sz="6600" b="1" dirty="0" smtClean="0">
                <a:solidFill>
                  <a:schemeClr val="bg1"/>
                </a:solidFill>
              </a:rPr>
              <a:t>What have you seen?</a:t>
            </a:r>
            <a:endParaRPr lang="en-US" sz="6600" b="1" dirty="0">
              <a:solidFill>
                <a:schemeClr val="bg1"/>
              </a:solidFill>
            </a:endParaRPr>
          </a:p>
        </p:txBody>
      </p:sp>
    </p:spTree>
    <p:extLst>
      <p:ext uri="{BB962C8B-B14F-4D97-AF65-F5344CB8AC3E}">
        <p14:creationId xmlns:p14="http://schemas.microsoft.com/office/powerpoint/2010/main" val="4008073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TotalTime>
  <Words>592</Words>
  <Application>Microsoft Office PowerPoint</Application>
  <PresentationFormat>Widescreen</PresentationFormat>
  <Paragraphs>97</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Mental Health in the Correctional System</vt:lpstr>
      <vt:lpstr>De-Institutionalization &amp; Criminalization</vt:lpstr>
      <vt:lpstr>De-Institutionalization</vt:lpstr>
      <vt:lpstr>State Mental Hospitals</vt:lpstr>
      <vt:lpstr>Community care never became the safety net needed</vt:lpstr>
      <vt:lpstr>Criminalization</vt:lpstr>
      <vt:lpstr>Where did they go?</vt:lpstr>
      <vt:lpstr>Many are in prison</vt:lpstr>
      <vt:lpstr>What have you seen?</vt:lpstr>
      <vt:lpstr>Criminalization of Mental Illness and Poverty</vt:lpstr>
      <vt:lpstr>Criminalization of Drug Addiction</vt:lpstr>
      <vt:lpstr>Criminalization of Homelessness</vt:lpstr>
      <vt:lpstr>What have you seen?</vt:lpstr>
      <vt:lpstr>Connections Between Identity and Incarceration</vt:lpstr>
      <vt:lpstr>Targeting Poor and Minority People</vt:lpstr>
      <vt:lpstr>Consequences of Conviction</vt:lpstr>
      <vt:lpstr>Federal Law Disqualifies Them for Benefits</vt:lpstr>
      <vt:lpstr>Complex Histories</vt:lpstr>
      <vt:lpstr>Staying Free</vt:lpstr>
      <vt:lpstr>Activity Instructions</vt:lpstr>
      <vt:lpstr>You Become Justice-Involved When You: </vt:lpstr>
      <vt:lpstr>Givens</vt:lpstr>
      <vt:lpstr>Challenge One</vt:lpstr>
      <vt:lpstr>You Become Justice Involved When You: </vt:lpstr>
      <vt:lpstr>Challenge Two</vt:lpstr>
      <vt:lpstr>You Become Justice-Involved When You: </vt:lpstr>
      <vt:lpstr>Challenge Three</vt:lpstr>
      <vt:lpstr>You Become Justice-Involved When You: </vt:lpstr>
      <vt:lpstr>Challenge Four</vt:lpstr>
      <vt:lpstr>You Become Justice-Involved When You: </vt:lpstr>
      <vt:lpstr>Activity Debrief</vt:lpstr>
      <vt:lpstr>Thank You</vt:lpstr>
    </vt:vector>
  </TitlesOfParts>
  <Company>University of South Carolina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in the Correctional System</dc:title>
  <dc:creator>HOULE, CLAIRE</dc:creator>
  <cp:lastModifiedBy>HOULE, CLAIRE</cp:lastModifiedBy>
  <cp:revision>35</cp:revision>
  <dcterms:created xsi:type="dcterms:W3CDTF">2017-12-12T15:15:56Z</dcterms:created>
  <dcterms:modified xsi:type="dcterms:W3CDTF">2018-05-23T17:08:30Z</dcterms:modified>
</cp:coreProperties>
</file>